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7" r:id="rId7"/>
    <p:sldId id="268" r:id="rId8"/>
    <p:sldId id="262" r:id="rId9"/>
    <p:sldId id="260" r:id="rId10"/>
    <p:sldId id="261" r:id="rId11"/>
    <p:sldId id="264" r:id="rId12"/>
    <p:sldId id="263" r:id="rId13"/>
    <p:sldId id="277" r:id="rId14"/>
    <p:sldId id="265" r:id="rId15"/>
    <p:sldId id="286" r:id="rId16"/>
    <p:sldId id="259" r:id="rId17"/>
    <p:sldId id="266" r:id="rId18"/>
    <p:sldId id="278" r:id="rId19"/>
    <p:sldId id="285" r:id="rId20"/>
    <p:sldId id="295" r:id="rId21"/>
    <p:sldId id="296" r:id="rId22"/>
    <p:sldId id="279" r:id="rId23"/>
    <p:sldId id="280" r:id="rId24"/>
    <p:sldId id="283" r:id="rId25"/>
    <p:sldId id="284" r:id="rId26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大家好，我是</a:t>
            </a:r>
            <a:r>
              <a:rPr lang="en-US" altLang="zh-CN"/>
              <a:t>Rocky</a:t>
            </a:r>
            <a:r>
              <a:rPr lang="zh-CN" altLang="en-US"/>
              <a:t>，今天给大家简单分享一下人工神经网络和机器学习有关的实践知识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在今天的介绍中，我们讲简单讨论人工智能领域的一些基本概念，然后主要介绍谷歌的</a:t>
            </a:r>
            <a:r>
              <a:rPr lang="en-US" altLang="zh-CN"/>
              <a:t>TensorFlow</a:t>
            </a:r>
            <a:r>
              <a:rPr lang="zh-CN" altLang="en-US"/>
              <a:t>机器学习通用软件框架。我们会通过一个简单的图片识别模型训练，然后尝试不同的部署，包括服务器、移动应用和网页应用。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首先，谈到机器学习，可能很多人会觉得很神秘，比如电影《黑客帝国》或者《终结者》中的这种电影特效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但是其实所谓的人工智能和机器学习已经存在于上千年的历史了</a:t>
            </a:r>
            <a:r>
              <a:rPr lang="en-US" altLang="zh-CN"/>
              <a:t>——古希腊数学家梅内克缪斯(Menaechmus)的解题、证明方式与现在使用坐标系十分相似，</a:t>
            </a:r>
            <a:r>
              <a:rPr lang="zh-CN" altLang="en-US"/>
              <a:t>简单说来，就是根据已知的历史数据、推断未来的可能。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从上图典型一个线性回归我们可以掌握几个基本的概念：输入</a:t>
            </a:r>
            <a:r>
              <a:rPr lang="en-US" altLang="zh-CN"/>
              <a:t>X——</a:t>
            </a:r>
            <a:r>
              <a:rPr lang="zh-CN" altLang="en-US"/>
              <a:t>特征量（</a:t>
            </a:r>
            <a:r>
              <a:rPr lang="en-US" altLang="zh-CN"/>
              <a:t>Feature</a:t>
            </a:r>
            <a:r>
              <a:rPr lang="zh-CN" altLang="en-US"/>
              <a:t>），输出</a:t>
            </a:r>
            <a:r>
              <a:rPr lang="en-US" altLang="zh-CN"/>
              <a:t>Y——</a:t>
            </a:r>
            <a:r>
              <a:rPr lang="zh-CN" altLang="en-US"/>
              <a:t>标签量（</a:t>
            </a:r>
            <a:r>
              <a:rPr lang="en-US" altLang="zh-CN"/>
              <a:t>Label</a:t>
            </a:r>
            <a:r>
              <a:rPr lang="zh-CN" altLang="en-US"/>
              <a:t>），以及模型</a:t>
            </a:r>
            <a:r>
              <a:rPr lang="en-US" altLang="zh-CN"/>
              <a:t>——</a:t>
            </a:r>
            <a:r>
              <a:rPr lang="zh-CN" altLang="en-US"/>
              <a:t>参数。机器学习的本质并没有超出这种朴素的数学模型，但是关键是模型可能是一个高维度矩阵，而且输入输出的映射关系可能非常复杂、非线性而且历史数据可能不是完备的、不具备完全代表性的问题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特别是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学习率：调节参数的速率</a:t>
            </a:r>
            <a:endParaRPr lang="zh-CN" altLang="en-US"/>
          </a:p>
          <a:p>
            <a:r>
              <a:rPr lang="zh-CN" altLang="en-US"/>
              <a:t>激活函数：在神经网络中控制受激阈值与输出关系的函数</a:t>
            </a:r>
            <a:endParaRPr lang="zh-CN" altLang="en-US"/>
          </a:p>
          <a:p>
            <a:r>
              <a:rPr lang="zh-CN" altLang="en-US"/>
              <a:t>正规化率：</a:t>
            </a:r>
            <a:r>
              <a:rPr lang="en-US" altLang="zh-CN"/>
              <a:t>L1</a:t>
            </a:r>
            <a:r>
              <a:rPr lang="zh-CN" altLang="en-US"/>
              <a:t>、</a:t>
            </a:r>
            <a:r>
              <a:rPr lang="en-US" altLang="zh-CN"/>
              <a:t>L2</a:t>
            </a:r>
            <a:r>
              <a:rPr lang="zh-CN" altLang="en-US"/>
              <a:t>：简化模型参数的不同规则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5257800"/>
            <a:ext cx="3257550" cy="183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04325" y="520319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04325" y="520319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04325" y="520319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8" name="Picture 7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04325" y="520319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10" name="Picture 9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04325" y="520319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04325" y="520319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04325" y="520319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9" name="Picture 8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04325" y="5203190"/>
            <a:ext cx="2984500" cy="1678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github.com/RockfordWei/tf-intro/archive/0.0.0.zip" TargetMode="External"/><Relationship Id="rId1" Type="http://schemas.openxmlformats.org/officeDocument/2006/relationships/hyperlink" Target="http://playground.tensorflow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hyperlink" Target="https://colab.research.google.com/notebooks/mlcc/multi-class_classification_of_handwritten_digits.ipynb?utm_source=mlcc&amp;utm_campaign=colab-external&amp;utm_medium=referral&amp;utm_content=multiclass-colab&amp;hl=en#scrollTo=ZfzsTYGPPU8I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evelopers.google.com/machine-learning/crash-course/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4148"/>
            <a:ext cx="9144000" cy="2387600"/>
          </a:xfrm>
        </p:spPr>
        <p:txBody>
          <a:bodyPr>
            <a:noAutofit/>
          </a:bodyPr>
          <a:p>
            <a:r>
              <a:rPr lang="zh-CN" altLang="en-US" sz="9600"/>
              <a:t>机器学习快闪课</a:t>
            </a:r>
            <a:endParaRPr lang="zh-CN" altLang="en-US" sz="9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8305" y="5010150"/>
            <a:ext cx="9144000" cy="798830"/>
          </a:xfrm>
        </p:spPr>
        <p:txBody>
          <a:bodyPr/>
          <a:p>
            <a:r>
              <a:rPr lang="en-US" sz="3600"/>
              <a:t>Google TensorFlow</a:t>
            </a:r>
            <a:r>
              <a:rPr lang="en-US" sz="3600" baseline="30000"/>
              <a:t>TM</a:t>
            </a:r>
            <a:r>
              <a:rPr lang="en-US" sz="3600"/>
              <a:t> </a:t>
            </a:r>
            <a:r>
              <a:rPr lang="zh-CN" altLang="en-US" sz="3600"/>
              <a:t>主要功能简介</a:t>
            </a:r>
            <a:endParaRPr lang="zh-CN" alt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机器学习通用流程</a:t>
            </a:r>
            <a:endParaRPr lang="zh-CN" altLang="en-US"/>
          </a:p>
        </p:txBody>
      </p:sp>
      <p:pic>
        <p:nvPicPr>
          <p:cNvPr id="4" name="Content Placeholder 3" descr="ml-diagr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1655" y="1825625"/>
            <a:ext cx="856805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81270" y="648716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http://www.feiguyunai.com/index.php/2017/10/14/pythonai-ml-process/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机器学习问题范畴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850"/>
            <a:ext cx="10515600" cy="4710430"/>
          </a:xfrm>
        </p:spPr>
        <p:txBody>
          <a:bodyPr/>
          <a:p>
            <a:r>
              <a:rPr lang="zh-CN" altLang="en-US"/>
              <a:t>能够转化为输入</a:t>
            </a:r>
            <a:r>
              <a:rPr lang="en-US" altLang="zh-CN"/>
              <a:t>-</a:t>
            </a:r>
            <a:r>
              <a:rPr lang="zh-CN" altLang="en-US"/>
              <a:t>模型</a:t>
            </a:r>
            <a:r>
              <a:rPr lang="en-US" altLang="zh-CN"/>
              <a:t>-</a:t>
            </a:r>
            <a:r>
              <a:rPr lang="zh-CN" altLang="en-US"/>
              <a:t>输出的标准数学形式</a:t>
            </a:r>
            <a:endParaRPr lang="zh-CN" altLang="en-US"/>
          </a:p>
          <a:p>
            <a:r>
              <a:rPr lang="zh-CN" altLang="en-US"/>
              <a:t>特征工程：</a:t>
            </a:r>
            <a:endParaRPr lang="zh-CN" altLang="en-US"/>
          </a:p>
          <a:p>
            <a:pPr lvl="1"/>
            <a:r>
              <a:rPr lang="zh-CN" altLang="en-US"/>
              <a:t>样本输入输出能够转为统一的标准数学形式</a:t>
            </a:r>
            <a:endParaRPr lang="zh-CN" altLang="en-US"/>
          </a:p>
          <a:p>
            <a:pPr lvl="1"/>
            <a:r>
              <a:rPr lang="zh-CN" altLang="en-US"/>
              <a:t>样本足够大，有足够的代表性</a:t>
            </a:r>
            <a:endParaRPr lang="zh-CN" altLang="en-US"/>
          </a:p>
          <a:p>
            <a:pPr lvl="1"/>
            <a:r>
              <a:rPr lang="zh-CN" altLang="en-US"/>
              <a:t>样本拆分为训练集、验证集和测试集</a:t>
            </a:r>
            <a:endParaRPr lang="zh-CN" altLang="en-US"/>
          </a:p>
          <a:p>
            <a:pPr lvl="0"/>
            <a:r>
              <a:rPr lang="zh-CN" altLang="en-US"/>
              <a:t>机器学习</a:t>
            </a:r>
            <a:r>
              <a:rPr lang="en-US" altLang="zh-CN"/>
              <a:t>90%</a:t>
            </a:r>
            <a:r>
              <a:rPr lang="zh-CN" altLang="en-US"/>
              <a:t>的工作在于数据处理和特征工程中</a:t>
            </a:r>
            <a:endParaRPr lang="zh-CN" altLang="en-US"/>
          </a:p>
          <a:p>
            <a:pPr lvl="0"/>
            <a:endParaRPr lang="zh-CN" altLang="en-US"/>
          </a:p>
          <a:p>
            <a:pPr marL="0" lvl="0" indent="0">
              <a:buNone/>
            </a:pPr>
            <a:r>
              <a:rPr lang="zh-CN" altLang="en-US"/>
              <a:t>机器学习</a:t>
            </a:r>
            <a:r>
              <a:rPr lang="en-US" altLang="zh-CN"/>
              <a:t>/</a:t>
            </a:r>
            <a:r>
              <a:rPr lang="zh-CN" altLang="en-US"/>
              <a:t>训练：</a:t>
            </a:r>
            <a:endParaRPr lang="zh-CN" altLang="en-US"/>
          </a:p>
          <a:p>
            <a:pPr marL="0" lvl="0" indent="0">
              <a:buNone/>
            </a:pPr>
            <a:r>
              <a:rPr lang="en-US" altLang="zh-CN"/>
              <a:t>	</a:t>
            </a:r>
            <a:r>
              <a:rPr lang="zh-CN" altLang="en-US"/>
              <a:t>根据训练集的样本对模型参数不断调整直到目标达到预期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机器学习的局限性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问题必须明确、清晰、能够转化为数据回归问题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样本集要有足够的代表性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例子</a:t>
            </a:r>
            <a:r>
              <a:rPr lang="en-US" altLang="zh-CN"/>
              <a:t>1</a:t>
            </a:r>
            <a:r>
              <a:rPr lang="zh-CN" altLang="en-US"/>
              <a:t>：中国的节气只适合北半球温带地区</a:t>
            </a:r>
            <a:endParaRPr lang="zh-CN" altLang="en-US"/>
          </a:p>
          <a:p>
            <a:pPr lvl="1"/>
            <a:r>
              <a:rPr lang="zh-CN" altLang="en-US"/>
              <a:t>例子</a:t>
            </a:r>
            <a:r>
              <a:rPr lang="en-US" altLang="zh-CN"/>
              <a:t>2</a:t>
            </a:r>
            <a:r>
              <a:rPr lang="zh-CN" altLang="en-US"/>
              <a:t>：图像和视频识别可能不适用魔术的物体跟踪</a:t>
            </a:r>
            <a:endParaRPr lang="zh-CN" altLang="en-US"/>
          </a:p>
          <a:p>
            <a:pPr lvl="1"/>
            <a:r>
              <a:rPr lang="zh-CN" altLang="en-US"/>
              <a:t>例子</a:t>
            </a:r>
            <a:r>
              <a:rPr lang="en-US" altLang="zh-CN"/>
              <a:t>3</a:t>
            </a:r>
            <a:r>
              <a:rPr lang="zh-CN" altLang="en-US"/>
              <a:t>：翻译相声内容</a:t>
            </a:r>
            <a:r>
              <a:rPr lang="en-US" altLang="zh-CN"/>
              <a:t>——</a:t>
            </a:r>
            <a:r>
              <a:rPr lang="zh-CN" altLang="en-US"/>
              <a:t>折寿还是祈祷？</a:t>
            </a:r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机器学习：分类模型鉴定指标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515600" cy="4415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2435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True Positive (TP): </a:t>
                      </a:r>
                      <a:r>
                        <a:rPr lang="zh-CN" altLang="en-US" sz="2400"/>
                        <a:t>真阳性</a:t>
                      </a:r>
                      <a:endParaRPr 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真正预测到狼来了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结果是牧羊人是英雄</a:t>
                      </a:r>
                      <a:endParaRPr lang="zh-CN" altLang="en-US" sz="2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False Positive (FP): </a:t>
                      </a:r>
                      <a:r>
                        <a:rPr lang="zh-CN" altLang="en-US" sz="2400"/>
                        <a:t>假阳性</a:t>
                      </a:r>
                      <a:endParaRPr 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狼没有来，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但是牧羊人说谎</a:t>
                      </a:r>
                      <a:endParaRPr lang="zh-CN" altLang="en-US" sz="240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792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False Negative (FN): </a:t>
                      </a: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假阴性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狼来了，但是没有预测到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结果是羊都被咬死了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True Negative (TN): </a:t>
                      </a: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真阴性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狼没有来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牧羊人也没说谎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人工神经网络：反向传播算法</a:t>
            </a:r>
            <a:endParaRPr lang="zh-CN" altLang="en-US"/>
          </a:p>
        </p:txBody>
      </p:sp>
      <p:pic>
        <p:nvPicPr>
          <p:cNvPr id="4" name="Content Placeholder 3" descr="tensorflow-playgroun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6565" y="1691005"/>
            <a:ext cx="8738870" cy="49155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81270" y="648716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copyright by google tensorflow playground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课堂训练</a:t>
            </a:r>
            <a:endParaRPr lang="zh-CN" altLang="en-US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r>
              <a:rPr lang="en-US">
                <a:hlinkClick r:id="rId1"/>
              </a:rPr>
              <a:t>http://playground.tensorflow.org/</a:t>
            </a:r>
            <a:endParaRPr lang="en-US">
              <a:hlinkClick r:id="rId1"/>
            </a:endParaRPr>
          </a:p>
          <a:p>
            <a:endParaRPr lang="en-US"/>
          </a:p>
          <a:p>
            <a:r>
              <a:rPr lang="zh-CN" altLang="en-US"/>
              <a:t>备用网站：</a:t>
            </a:r>
            <a:endParaRPr lang="zh-CN" altLang="en-US"/>
          </a:p>
          <a:p>
            <a:r>
              <a:rPr lang="zh-CN" altLang="en-US">
                <a:hlinkClick r:id="rId2" action="ppaction://hlinkfile"/>
              </a:rPr>
              <a:t>https://github.com/RockfordWei/tf-intro/archive/0.0.0.zip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1.11 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谷歌机器学习通用软件框架 </a:t>
            </a:r>
            <a:r>
              <a:rPr lang="en-US" altLang="zh-CN"/>
              <a:t>2017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</a:t>
            </a:r>
            <a:r>
              <a:rPr lang="en-US" altLang="zh-CN"/>
              <a:t>11</a:t>
            </a:r>
            <a:r>
              <a:rPr lang="zh-CN" altLang="en-US"/>
              <a:t>日：</a:t>
            </a:r>
            <a:r>
              <a:rPr lang="en-US" altLang="zh-CN"/>
              <a:t>1.0.0</a:t>
            </a:r>
            <a:endParaRPr lang="zh-CN" altLang="en-US"/>
          </a:p>
          <a:p>
            <a:r>
              <a:rPr lang="zh-CN" altLang="en-US"/>
              <a:t>不断进化的官方模型</a:t>
            </a:r>
            <a:endParaRPr lang="zh-CN" altLang="en-US"/>
          </a:p>
          <a:p>
            <a:r>
              <a:rPr lang="en-US" altLang="zh-CN"/>
              <a:t>C++</a:t>
            </a:r>
            <a:r>
              <a:rPr lang="zh-CN" altLang="en-US"/>
              <a:t>内核，</a:t>
            </a:r>
            <a:r>
              <a:rPr lang="en-US" altLang="zh-CN"/>
              <a:t>Python </a:t>
            </a:r>
            <a:r>
              <a:rPr lang="zh-CN" altLang="en-US"/>
              <a:t>高级编程界面，比如</a:t>
            </a:r>
            <a:r>
              <a:rPr lang="en-US" altLang="zh-CN"/>
              <a:t>Estimator</a:t>
            </a:r>
            <a:r>
              <a:rPr lang="zh-CN" altLang="en-US"/>
              <a:t>和优化器</a:t>
            </a:r>
            <a:endParaRPr lang="zh-CN" altLang="en-US"/>
          </a:p>
          <a:p>
            <a:r>
              <a:rPr lang="zh-CN" altLang="en-US"/>
              <a:t>允许不同计算机语言绑定，比如</a:t>
            </a:r>
            <a:r>
              <a:rPr lang="en-US" altLang="zh-CN"/>
              <a:t>Swift</a:t>
            </a:r>
            <a:r>
              <a:rPr lang="zh-CN" altLang="en-US"/>
              <a:t>、</a:t>
            </a:r>
            <a:r>
              <a:rPr lang="en-US" altLang="zh-CN"/>
              <a:t>Java</a:t>
            </a:r>
            <a:r>
              <a:rPr lang="zh-CN" altLang="en-US"/>
              <a:t>和</a:t>
            </a:r>
            <a:r>
              <a:rPr lang="en-US" altLang="zh-CN"/>
              <a:t>R </a:t>
            </a:r>
            <a:r>
              <a:rPr lang="zh-CN" altLang="en-US"/>
              <a:t>等等</a:t>
            </a:r>
            <a:endParaRPr lang="zh-CN" altLang="en-US"/>
          </a:p>
          <a:p>
            <a:r>
              <a:rPr lang="zh-CN" altLang="en-US"/>
              <a:t>大量方便的工具，比如</a:t>
            </a:r>
            <a:r>
              <a:rPr lang="en-US" altLang="zh-CN"/>
              <a:t>TensorBoard</a:t>
            </a:r>
            <a:endParaRPr lang="en-US" altLang="zh-CN"/>
          </a:p>
          <a:p>
            <a:r>
              <a:rPr lang="zh-CN" altLang="en-US"/>
              <a:t>适用于多种计算平台：服务器、台式机、网页应用、移动应用</a:t>
            </a:r>
            <a:endParaRPr lang="zh-CN" altLang="en-US"/>
          </a:p>
          <a:p>
            <a:r>
              <a:rPr lang="zh-CN" altLang="en-US"/>
              <a:t>高性能</a:t>
            </a:r>
            <a:r>
              <a:rPr lang="en-US" altLang="zh-CN"/>
              <a:t>GPU</a:t>
            </a:r>
            <a:r>
              <a:rPr lang="zh-CN" altLang="en-US"/>
              <a:t>计算、支持分布式计算</a:t>
            </a:r>
            <a:endParaRPr lang="zh-CN" altLang="en-US"/>
          </a:p>
          <a:p>
            <a:r>
              <a:rPr lang="en-US" altLang="zh-CN"/>
              <a:t>GitHub</a:t>
            </a:r>
            <a:r>
              <a:rPr lang="zh-CN" altLang="en-US"/>
              <a:t>点赞榜榜首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</a:t>
            </a:r>
            <a:r>
              <a:rPr lang="zh-CN" altLang="en-US"/>
              <a:t>计算框架</a:t>
            </a:r>
            <a:endParaRPr lang="zh-CN" altLang="en-US"/>
          </a:p>
        </p:txBody>
      </p:sp>
      <p:pic>
        <p:nvPicPr>
          <p:cNvPr id="4" name="Content Placeholder 3" descr="Screen Shot 2018-09-15 at 9.33.07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7815" y="1962785"/>
            <a:ext cx="9055100" cy="40767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3190" y="6321425"/>
            <a:ext cx="11570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https://developers.google.com/machine-learning/crash-course/first-steps-with-tensorflow/toolkit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F_graph_vis_anim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1496060"/>
            <a:ext cx="10057765" cy="5260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TensorBoard</a:t>
            </a:r>
            <a:r>
              <a:rPr lang="zh-CN" altLang="en-US"/>
              <a:t>：张量计算流模型构造图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ensorboa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1196340"/>
            <a:ext cx="10058400" cy="5610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TensorBoard </a:t>
            </a:r>
            <a:r>
              <a:rPr lang="zh-CN" altLang="en-US"/>
              <a:t>训练过程监控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机器学习简介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核心概念和理论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TensorFlow </a:t>
            </a:r>
            <a:r>
              <a:rPr lang="zh-CN" altLang="en-US"/>
              <a:t>基本操作演示</a:t>
            </a:r>
            <a:endParaRPr lang="zh-CN" altLang="en-US"/>
          </a:p>
          <a:p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</a:t>
            </a:r>
            <a:r>
              <a:rPr lang="zh-CN" altLang="en-US"/>
              <a:t>预备知识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通用预备知识：熟练使用</a:t>
            </a:r>
            <a:r>
              <a:rPr lang="en-US" altLang="zh-CN"/>
              <a:t>Docker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模型训练：</a:t>
            </a:r>
            <a:r>
              <a:rPr lang="en-US" altLang="zh-CN"/>
              <a:t>Python + Jupyter + TensorBoard</a:t>
            </a:r>
            <a:endParaRPr lang="en-US" altLang="zh-CN"/>
          </a:p>
          <a:p>
            <a:pPr lvl="1"/>
            <a:r>
              <a:rPr lang="zh-CN" altLang="en-US"/>
              <a:t>特征工程：</a:t>
            </a:r>
            <a:r>
              <a:rPr lang="en-US" altLang="zh-CN"/>
              <a:t>Numpy, Scipy,...</a:t>
            </a:r>
            <a:endParaRPr lang="en-US" altLang="zh-CN"/>
          </a:p>
          <a:p>
            <a:pPr lvl="0"/>
            <a:r>
              <a:rPr lang="zh-CN" altLang="en-US"/>
              <a:t>模型服务器：</a:t>
            </a:r>
            <a:r>
              <a:rPr lang="en-US" altLang="zh-CN"/>
              <a:t>C++</a:t>
            </a:r>
            <a:r>
              <a:rPr lang="zh-CN" altLang="en-US"/>
              <a:t>，或者</a:t>
            </a:r>
            <a:r>
              <a:rPr lang="en-US" altLang="zh-CN"/>
              <a:t>Swift/Java</a:t>
            </a:r>
            <a:r>
              <a:rPr lang="zh-CN" altLang="en-US"/>
              <a:t>等高性能服务器语言</a:t>
            </a:r>
            <a:endParaRPr lang="zh-CN" altLang="en-US"/>
          </a:p>
          <a:p>
            <a:pPr lvl="0"/>
            <a:r>
              <a:rPr lang="zh-CN" altLang="en-US"/>
              <a:t>网页模型应用：</a:t>
            </a:r>
            <a:r>
              <a:rPr lang="en-US" altLang="zh-CN"/>
              <a:t>NodeJS —— TensorFlowJS</a:t>
            </a:r>
            <a:endParaRPr lang="en-US" altLang="zh-CN"/>
          </a:p>
          <a:p>
            <a:pPr lvl="0"/>
            <a:r>
              <a:rPr lang="zh-CN" altLang="en-US"/>
              <a:t>模型移动应用：</a:t>
            </a:r>
            <a:r>
              <a:rPr lang="en-US" altLang="zh-CN"/>
              <a:t>TensorFlow Lite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TensorFlow </a:t>
            </a:r>
            <a:r>
              <a:rPr lang="zh-CN" altLang="en-US"/>
              <a:t>上机实战 </a:t>
            </a:r>
            <a:r>
              <a:rPr lang="en-US" altLang="zh-CN"/>
              <a:t>-- Part I </a:t>
            </a:r>
            <a:r>
              <a:rPr lang="zh-CN" altLang="en-US"/>
              <a:t>模型训练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准备</a:t>
            </a:r>
            <a:r>
              <a:rPr lang="en-US" altLang="zh-CN"/>
              <a:t>Python Docker</a:t>
            </a:r>
            <a:endParaRPr lang="en-US" altLang="zh-CN"/>
          </a:p>
          <a:p>
            <a:r>
              <a:rPr lang="zh-CN" altLang="en-US"/>
              <a:t>启动</a:t>
            </a:r>
            <a:r>
              <a:rPr lang="en-US" altLang="zh-CN"/>
              <a:t>Jupyter</a:t>
            </a:r>
            <a:endParaRPr lang="en-US" altLang="zh-CN"/>
          </a:p>
          <a:p>
            <a:r>
              <a:rPr lang="zh-CN" altLang="en-US"/>
              <a:t>导入训练集</a:t>
            </a:r>
            <a:endParaRPr lang="zh-CN" altLang="en-US"/>
          </a:p>
          <a:p>
            <a:r>
              <a:rPr lang="zh-CN" altLang="en-US"/>
              <a:t>构造模型</a:t>
            </a:r>
            <a:endParaRPr lang="zh-CN" altLang="en-US"/>
          </a:p>
          <a:p>
            <a:r>
              <a:rPr lang="zh-CN" altLang="en-US">
                <a:hlinkClick r:id="rId1" tooltip="" action="ppaction://hlinkfile"/>
              </a:rPr>
              <a:t>手写体识别模型训练</a:t>
            </a:r>
            <a:endParaRPr lang="zh-CN" altLang="en-US"/>
          </a:p>
          <a:p>
            <a:r>
              <a:rPr lang="zh-CN" altLang="en-US"/>
              <a:t>检验</a:t>
            </a:r>
            <a:endParaRPr lang="zh-CN" altLang="en-US"/>
          </a:p>
        </p:txBody>
      </p:sp>
      <p:pic>
        <p:nvPicPr>
          <p:cNvPr id="5" name="Picture 4" descr="Screen Shot 2018-09-19 at 7.12.46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290" y="2672080"/>
            <a:ext cx="7139305" cy="2659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</a:t>
            </a:r>
            <a:r>
              <a:rPr lang="zh-CN" altLang="en-US"/>
              <a:t>上机实战 </a:t>
            </a:r>
            <a:r>
              <a:rPr lang="en-US" altLang="zh-CN"/>
              <a:t>- Part II </a:t>
            </a:r>
            <a:r>
              <a:rPr lang="zh-CN" altLang="en-US"/>
              <a:t>模型服务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模型冷冻</a:t>
            </a:r>
            <a:endParaRPr lang="zh-CN" altLang="en-US"/>
          </a:p>
          <a:p>
            <a:r>
              <a:rPr lang="zh-CN" altLang="en-US"/>
              <a:t>服务器搭建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8745" y="1825625"/>
            <a:ext cx="5132070" cy="49650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核心理论课程（不包含应用部分</a:t>
            </a:r>
            <a:r>
              <a:rPr lang="zh-CN" altLang="en-US"/>
              <a:t>）：</a:t>
            </a:r>
            <a:endParaRPr lang="zh-CN" altLang="en-US"/>
          </a:p>
          <a:p>
            <a:r>
              <a:rPr lang="zh-CN" altLang="en-US">
                <a:hlinkClick r:id="rId1" action="ppaction://hlinkfile"/>
              </a:rPr>
              <a:t>https://developers.google.com/machine-learning/crash-course/</a:t>
            </a:r>
            <a:endParaRPr lang="zh-CN" altLang="en-US"/>
          </a:p>
          <a:p>
            <a:endParaRPr lang="en-US"/>
          </a:p>
          <a:p>
            <a:endParaRPr lang="en-US"/>
          </a:p>
          <a:p>
            <a:r>
              <a:rPr lang="en-US"/>
              <a:t>rocky@perfect.org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机器学习？</a:t>
            </a:r>
            <a:endParaRPr lang="zh-CN" altLang="en-US"/>
          </a:p>
        </p:txBody>
      </p:sp>
      <p:pic>
        <p:nvPicPr>
          <p:cNvPr id="4" name="Picture 3" descr="Digital_rain_animation_medium_letters_sh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2044700"/>
            <a:ext cx="4911090" cy="3928745"/>
          </a:xfrm>
          <a:prstGeom prst="rect">
            <a:avLst/>
          </a:prstGeom>
        </p:spPr>
      </p:pic>
      <p:pic>
        <p:nvPicPr>
          <p:cNvPr id="5" name="Picture 4" descr="Terminatormovi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2625090"/>
            <a:ext cx="6095365" cy="27679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420995" y="6321425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copyright by Matirx the movie and Terminator the movie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什么是机器学习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机器学习是用数据或以往的经验，以此优化计算机程序的性能标准。</a:t>
            </a:r>
            <a:endParaRPr lang="en-US"/>
          </a:p>
          <a:p>
            <a:endParaRPr lang="en-US"/>
          </a:p>
          <a:p>
            <a:r>
              <a:rPr lang="zh-CN" altLang="en-US"/>
              <a:t>人工智能？？？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420995" y="6321425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https://zh.wikipedia.org/zh-cn/机器学习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机器学习的典型应用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图像识别</a:t>
            </a:r>
            <a:endParaRPr lang="zh-CN" altLang="en-US"/>
          </a:p>
          <a:p>
            <a:r>
              <a:rPr lang="zh-CN" altLang="en-US"/>
              <a:t>自然语言翻译</a:t>
            </a:r>
            <a:endParaRPr lang="zh-CN" altLang="en-US"/>
          </a:p>
          <a:p>
            <a:r>
              <a:rPr lang="zh-CN" altLang="en-US"/>
              <a:t>聚类和推荐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自然语言处理</a:t>
            </a:r>
            <a:endParaRPr lang="en-US" altLang="zh-CN"/>
          </a:p>
        </p:txBody>
      </p:sp>
      <p:pic>
        <p:nvPicPr>
          <p:cNvPr id="4" name="Content Placeholder 3" descr="seq2seq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9275" y="1825625"/>
            <a:ext cx="855281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81270" y="648716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copyright by google seq2seq https://github.com/google/seq2seq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图像处理</a:t>
            </a:r>
            <a:endParaRPr lang="zh-CN" altLang="en-US"/>
          </a:p>
        </p:txBody>
      </p:sp>
      <p:pic>
        <p:nvPicPr>
          <p:cNvPr id="4" name="Picture 3" descr="convol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045" y="4307840"/>
            <a:ext cx="2659380" cy="19418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21005" y="6409690"/>
            <a:ext cx="11918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https://www.jianshu.com/p/cbd1a1f86d1b https://mc.ai/the-deep-learning-ai-dictionary/ http://aishack.in/tutorials/image-convolution-examples/</a:t>
            </a:r>
            <a:endParaRPr lang="en-US" sz="1400">
              <a:solidFill>
                <a:schemeClr val="accent3"/>
              </a:solidFill>
            </a:endParaRPr>
          </a:p>
        </p:txBody>
      </p:sp>
      <p:pic>
        <p:nvPicPr>
          <p:cNvPr id="3" name="Picture 2" descr="conv-edge-detection-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10" y="1808480"/>
            <a:ext cx="5111115" cy="2064385"/>
          </a:xfrm>
          <a:prstGeom prst="rect">
            <a:avLst/>
          </a:prstGeom>
        </p:spPr>
      </p:pic>
      <p:pic>
        <p:nvPicPr>
          <p:cNvPr id="5" name="Picture 4" descr="convolutional-comput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614170"/>
            <a:ext cx="5252720" cy="4144645"/>
          </a:xfrm>
          <a:prstGeom prst="rect">
            <a:avLst/>
          </a:prstGeom>
        </p:spPr>
      </p:pic>
      <p:pic>
        <p:nvPicPr>
          <p:cNvPr id="7" name="Picture 6" descr="conv-edge-detection-matri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200" y="4307840"/>
            <a:ext cx="12446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机器学习的实质：概率、统计和回归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081270" y="648716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https://zh.wikipedia.org/zh-cn/線性回歸</a:t>
            </a:r>
            <a:endParaRPr lang="en-US" sz="1400">
              <a:solidFill>
                <a:schemeClr val="accent3"/>
              </a:solidFill>
            </a:endParaRPr>
          </a:p>
        </p:txBody>
      </p:sp>
      <p:pic>
        <p:nvPicPr>
          <p:cNvPr id="5" name="Content Placeholder 4" descr="440px-Linear_least_squares.sv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3585210" cy="435165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697855" y="2165985"/>
            <a:ext cx="5039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 i="1">
                <a:latin typeface="Snell Roundhand" panose="02000603080000090004" charset="0"/>
              </a:rPr>
              <a:t>Y = a x + b</a:t>
            </a:r>
            <a:endParaRPr lang="en-US" sz="4800" b="1" i="1">
              <a:latin typeface="Snell Roundhand" panose="020006030800000900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400040" y="3258820"/>
            <a:ext cx="501840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X - </a:t>
            </a:r>
            <a:r>
              <a:rPr lang="zh-CN" altLang="en-US" sz="3200"/>
              <a:t>输入量（特征量）</a:t>
            </a:r>
            <a:endParaRPr lang="zh-CN" altLang="en-US" sz="3200"/>
          </a:p>
          <a:p>
            <a:r>
              <a:rPr lang="en-US" altLang="zh-CN" sz="3200"/>
              <a:t>Y - </a:t>
            </a:r>
            <a:r>
              <a:rPr lang="zh-CN" altLang="en-US" sz="3200"/>
              <a:t>输出量（标记量）</a:t>
            </a:r>
            <a:endParaRPr lang="zh-CN" altLang="en-US" sz="3200"/>
          </a:p>
          <a:p>
            <a:r>
              <a:rPr lang="en-US" altLang="zh-CN" sz="3200"/>
              <a:t>(a,b) - </a:t>
            </a:r>
            <a:r>
              <a:rPr lang="zh-CN" altLang="en-US" sz="3200"/>
              <a:t>模型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E</a:t>
            </a:r>
            <a:r>
              <a:rPr lang="zh-CN" altLang="en-US" sz="3200" baseline="-25000"/>
              <a:t>误差</a:t>
            </a:r>
            <a:r>
              <a:rPr lang="en-US" altLang="zh-CN" sz="3200"/>
              <a:t> = (Y</a:t>
            </a:r>
            <a:r>
              <a:rPr lang="zh-CN" altLang="en-US" sz="3200" baseline="-25000"/>
              <a:t>样本</a:t>
            </a:r>
            <a:r>
              <a:rPr lang="zh-CN" altLang="en-US" sz="3200"/>
              <a:t> </a:t>
            </a:r>
            <a:r>
              <a:rPr lang="en-US" altLang="zh-CN" sz="3200"/>
              <a:t>- Y</a:t>
            </a:r>
            <a:r>
              <a:rPr lang="zh-CN" altLang="en-US" sz="3200" baseline="-25000"/>
              <a:t>预测</a:t>
            </a:r>
            <a:r>
              <a:rPr lang="en-US" altLang="zh-CN" sz="3200"/>
              <a:t>)</a:t>
            </a:r>
            <a:r>
              <a:rPr lang="en-US" altLang="zh-CN" sz="3200" baseline="30000"/>
              <a:t>2</a:t>
            </a:r>
            <a:endParaRPr lang="en-US" altLang="zh-CN" sz="3200" baseline="30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经典学习问题：统计和回归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15610" cy="4598670"/>
          </a:xfrm>
        </p:spPr>
        <p:txBody>
          <a:bodyPr>
            <a:normAutofit/>
          </a:bodyPr>
          <a:p>
            <a:r>
              <a:rPr lang="zh-CN" altLang="en-US"/>
              <a:t>二十四节气：</a:t>
            </a:r>
            <a:endParaRPr lang="zh-CN" altLang="en-US"/>
          </a:p>
          <a:p>
            <a:endParaRPr lang="en-US"/>
          </a:p>
          <a:p>
            <a:r>
              <a:rPr lang="en-US"/>
              <a:t>春雨惊春清谷天；</a:t>
            </a:r>
            <a:endParaRPr lang="en-US"/>
          </a:p>
          <a:p>
            <a:r>
              <a:rPr lang="en-US"/>
              <a:t>夏满芒夏暑相连；</a:t>
            </a:r>
            <a:endParaRPr lang="en-US"/>
          </a:p>
          <a:p>
            <a:r>
              <a:rPr lang="en-US"/>
              <a:t>秋处露秋寒霜降；</a:t>
            </a:r>
            <a:endParaRPr lang="en-US"/>
          </a:p>
          <a:p>
            <a:r>
              <a:rPr lang="en-US"/>
              <a:t>冬雪雪冬小大寒。</a:t>
            </a:r>
            <a:endParaRPr lang="en-US"/>
          </a:p>
          <a:p>
            <a:r>
              <a:rPr lang="en-US"/>
              <a:t>每月两节不变更；</a:t>
            </a:r>
            <a:endParaRPr lang="en-US"/>
          </a:p>
          <a:p>
            <a:r>
              <a:rPr lang="en-US"/>
              <a:t>最多相差一两天；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231130" y="2648585"/>
            <a:ext cx="500062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输入量</a:t>
            </a:r>
            <a:r>
              <a:rPr lang="en-US" altLang="zh-CN" sz="2800"/>
              <a:t>X ——Feature——</a:t>
            </a:r>
            <a:r>
              <a:rPr lang="zh-CN" altLang="en-US" sz="2800"/>
              <a:t>日历</a:t>
            </a:r>
            <a:endParaRPr lang="zh-CN" altLang="en-US" sz="2800"/>
          </a:p>
          <a:p>
            <a:r>
              <a:rPr lang="zh-CN" altLang="en-US" sz="2800"/>
              <a:t>输出量</a:t>
            </a:r>
            <a:r>
              <a:rPr lang="en-US" altLang="zh-CN" sz="2800"/>
              <a:t>Y——Label——</a:t>
            </a:r>
            <a:r>
              <a:rPr lang="zh-CN" altLang="en-US" sz="2800"/>
              <a:t>天气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误差估计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历史数据：温度、日照、降水降雪、日历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2030</Words>
  <Application>WPS Presentation</Application>
  <PresentationFormat>Widescreen</PresentationFormat>
  <Paragraphs>179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SimSun</vt:lpstr>
      <vt:lpstr>Wingdings</vt:lpstr>
      <vt:lpstr>Snell Roundhand</vt:lpstr>
      <vt:lpstr>SimSun</vt:lpstr>
      <vt:lpstr>Songti SC</vt:lpstr>
      <vt:lpstr>Calibri Light</vt:lpstr>
      <vt:lpstr>Helvetica Neue</vt:lpstr>
      <vt:lpstr>Calibri</vt:lpstr>
      <vt:lpstr>微软雅黑</vt:lpstr>
      <vt:lpstr>Heiti SC</vt:lpstr>
      <vt:lpstr/>
      <vt:lpstr>Arial Unicode MS</vt:lpstr>
      <vt:lpstr>SimSun</vt:lpstr>
      <vt:lpstr>PingFang SC</vt:lpstr>
      <vt:lpstr>Office Theme</vt:lpstr>
      <vt:lpstr>机器学习快闪课</vt:lpstr>
      <vt:lpstr>主要内容</vt:lpstr>
      <vt:lpstr>机器学习？</vt:lpstr>
      <vt:lpstr>什么是机器学习</vt:lpstr>
      <vt:lpstr>机器学习的典型应用</vt:lpstr>
      <vt:lpstr>自然语言处理</vt:lpstr>
      <vt:lpstr>图像处理</vt:lpstr>
      <vt:lpstr>机器学习的实质：概率、统计和回归</vt:lpstr>
      <vt:lpstr>经典学习问题：统计和回归</vt:lpstr>
      <vt:lpstr>机器学习通用流程</vt:lpstr>
      <vt:lpstr>机器学习问题范畴</vt:lpstr>
      <vt:lpstr>机器学习的局限性</vt:lpstr>
      <vt:lpstr>机器学习：分类模型鉴定指标</vt:lpstr>
      <vt:lpstr>人工神经网络：反向传播算法</vt:lpstr>
      <vt:lpstr>课堂训练</vt:lpstr>
      <vt:lpstr>TensorFlow 1.11</vt:lpstr>
      <vt:lpstr>TensorFlow 计算框架</vt:lpstr>
      <vt:lpstr>PowerPoint 演示文稿</vt:lpstr>
      <vt:lpstr>PowerPoint 演示文稿</vt:lpstr>
      <vt:lpstr>TensorFlow预备知识</vt:lpstr>
      <vt:lpstr>TensorFlow 上机实战 -- Part I</vt:lpstr>
      <vt:lpstr>TensorFlow 上机实战 - Part IV</vt:lpstr>
      <vt:lpstr>问题？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rockywei</dc:creator>
  <cp:lastModifiedBy>rockywei</cp:lastModifiedBy>
  <cp:revision>26</cp:revision>
  <dcterms:created xsi:type="dcterms:W3CDTF">2018-09-19T23:25:58Z</dcterms:created>
  <dcterms:modified xsi:type="dcterms:W3CDTF">2018-09-19T23:25:58Z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1033-1.2.5.490</vt:lpwstr>
  </property>
</Properties>
</file>